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Bricolage Grotesque Semi-Bold" charset="1" panose="020B0605040402000204"/>
      <p:regular r:id="rId24"/>
    </p:embeddedFont>
    <p:embeddedFont>
      <p:font typeface="HK Grotesk" charset="1" panose="00000500000000000000"/>
      <p:regular r:id="rId25"/>
    </p:embeddedFont>
    <p:embeddedFont>
      <p:font typeface="Bricolage Grotesque Bold" charset="1" panose="020B0605040402000204"/>
      <p:regular r:id="rId26"/>
    </p:embeddedFont>
    <p:embeddedFont>
      <p:font typeface="HK Grotesk Bold" charset="1" panose="000008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3.svg>
</file>

<file path=ppt/media/image4.jpeg>
</file>

<file path=ppt/media/image5.jpe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5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jpeg" Type="http://schemas.openxmlformats.org/officeDocument/2006/relationships/image"/><Relationship Id="rId4" Target="../media/image21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jpeg" Type="http://schemas.openxmlformats.org/officeDocument/2006/relationships/image"/><Relationship Id="rId4" Target="../media/image10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34675" y="666750"/>
            <a:ext cx="7759788" cy="8953500"/>
            <a:chOff x="0" y="0"/>
            <a:chExt cx="1202194" cy="13871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2194" cy="1387131"/>
            </a:xfrm>
            <a:custGeom>
              <a:avLst/>
              <a:gdLst/>
              <a:ahLst/>
              <a:cxnLst/>
              <a:rect r="r" b="b" t="t" l="l"/>
              <a:pathLst>
                <a:path h="1387131" w="1202194">
                  <a:moveTo>
                    <a:pt x="19954" y="0"/>
                  </a:moveTo>
                  <a:lnTo>
                    <a:pt x="1182240" y="0"/>
                  </a:lnTo>
                  <a:cubicBezTo>
                    <a:pt x="1187532" y="0"/>
                    <a:pt x="1192608" y="2102"/>
                    <a:pt x="1196350" y="5844"/>
                  </a:cubicBezTo>
                  <a:cubicBezTo>
                    <a:pt x="1200092" y="9586"/>
                    <a:pt x="1202194" y="14662"/>
                    <a:pt x="1202194" y="19954"/>
                  </a:cubicBezTo>
                  <a:lnTo>
                    <a:pt x="1202194" y="1367177"/>
                  </a:lnTo>
                  <a:cubicBezTo>
                    <a:pt x="1202194" y="1378198"/>
                    <a:pt x="1193261" y="1387131"/>
                    <a:pt x="1182240" y="1387131"/>
                  </a:cubicBezTo>
                  <a:lnTo>
                    <a:pt x="19954" y="1387131"/>
                  </a:lnTo>
                  <a:cubicBezTo>
                    <a:pt x="8934" y="1387131"/>
                    <a:pt x="0" y="1378198"/>
                    <a:pt x="0" y="1367177"/>
                  </a:cubicBezTo>
                  <a:lnTo>
                    <a:pt x="0" y="19954"/>
                  </a:lnTo>
                  <a:cubicBezTo>
                    <a:pt x="0" y="8934"/>
                    <a:pt x="8934" y="0"/>
                    <a:pt x="19954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42" r="0" b="-242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5677043" y="6462606"/>
            <a:ext cx="3467057" cy="4305236"/>
            <a:chOff x="0" y="0"/>
            <a:chExt cx="4622743" cy="5740315"/>
          </a:xfrm>
        </p:grpSpPr>
        <p:sp>
          <p:nvSpPr>
            <p:cNvPr name="Freeform 5" id="5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6" id="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2563E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9" id="9"/>
          <p:cNvGrpSpPr/>
          <p:nvPr/>
        </p:nvGrpSpPr>
        <p:grpSpPr>
          <a:xfrm rot="0">
            <a:off x="666750" y="1301641"/>
            <a:ext cx="9763125" cy="8318609"/>
            <a:chOff x="0" y="0"/>
            <a:chExt cx="13017500" cy="1109147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257175"/>
              <a:ext cx="13017500" cy="96657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4000"/>
                </a:lnSpc>
                <a:spcBef>
                  <a:spcPct val="0"/>
                </a:spcBef>
              </a:pPr>
              <a:r>
                <a:rPr lang="en-US" b="true" sz="14000" spc="-840" strike="noStrike" u="none">
                  <a:solidFill>
                    <a:srgbClr val="F3F4F6"/>
                  </a:solidFill>
                  <a:latin typeface="Bricolage Grotesque Semi-Bold"/>
                  <a:ea typeface="Bricolage Grotesque Semi-Bold"/>
                  <a:cs typeface="Bricolage Grotesque Semi-Bold"/>
                  <a:sym typeface="Bricolage Grotesque Semi-Bold"/>
                </a:rPr>
                <a:t>NeuroColor: AI-Based Color Generation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00104" y="10200661"/>
              <a:ext cx="12742965" cy="890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466"/>
                </a:lnSpc>
              </a:pPr>
              <a:r>
                <a:rPr lang="en-US" sz="4205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Presented By Nabin Bista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1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96400" y="800100"/>
            <a:ext cx="6866887" cy="181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  <a:spcBef>
                <a:spcPct val="0"/>
              </a:spcBef>
            </a:pPr>
            <a:r>
              <a:rPr lang="en-US" b="true" sz="6999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Preprocessing Mood Text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296400" y="4276725"/>
            <a:ext cx="5448300" cy="853874"/>
            <a:chOff x="0" y="0"/>
            <a:chExt cx="7264400" cy="113849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7264400" cy="546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62"/>
                </a:lnSpc>
                <a:spcBef>
                  <a:spcPct val="0"/>
                </a:spcBef>
              </a:pPr>
              <a:r>
                <a:rPr lang="en-US" b="true" sz="2718" strike="noStrike" u="none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Text Cleaning and Normalization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68599"/>
              <a:ext cx="7264400" cy="469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44"/>
                </a:lnSpc>
                <a:spcBef>
                  <a:spcPct val="0"/>
                </a:spcBef>
              </a:pPr>
              <a:r>
                <a:rPr lang="en-US" sz="2370" strike="noStrike" u="none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Lowercase and punctuation removal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296400" y="6067425"/>
            <a:ext cx="5448300" cy="853874"/>
            <a:chOff x="0" y="0"/>
            <a:chExt cx="7264400" cy="113849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7264400" cy="546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62"/>
                </a:lnSpc>
                <a:spcBef>
                  <a:spcPct val="0"/>
                </a:spcBef>
              </a:pPr>
              <a:r>
                <a:rPr lang="en-US" b="true" sz="2718" strike="noStrike" u="none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Merging Multiple Text Sources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668599"/>
              <a:ext cx="7264400" cy="469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44"/>
                </a:lnSpc>
                <a:spcBef>
                  <a:spcPct val="0"/>
                </a:spcBef>
              </a:pPr>
              <a:r>
                <a:rPr lang="en-US" sz="2370" strike="noStrike" u="none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Combining diverse mood inputs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96400" y="7858125"/>
            <a:ext cx="5448300" cy="853874"/>
            <a:chOff x="0" y="0"/>
            <a:chExt cx="7264400" cy="113849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0"/>
              <a:ext cx="7264400" cy="546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62"/>
                </a:lnSpc>
                <a:spcBef>
                  <a:spcPct val="0"/>
                </a:spcBef>
              </a:pPr>
              <a:r>
                <a:rPr lang="en-US" b="true" sz="2718" strike="noStrike" u="none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Preparing for Feature Extraction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668599"/>
              <a:ext cx="7264400" cy="469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44"/>
                </a:lnSpc>
                <a:spcBef>
                  <a:spcPct val="0"/>
                </a:spcBef>
              </a:pPr>
              <a:r>
                <a:rPr lang="en-US" sz="2370" strike="noStrike" u="none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Ensuring uniform data structure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282408" y="-295776"/>
            <a:ext cx="8140533" cy="10878553"/>
            <a:chOff x="0" y="0"/>
            <a:chExt cx="1261182" cy="16853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1182" cy="1685373"/>
            </a:xfrm>
            <a:custGeom>
              <a:avLst/>
              <a:gdLst/>
              <a:ahLst/>
              <a:cxnLst/>
              <a:rect r="r" b="b" t="t" l="l"/>
              <a:pathLst>
                <a:path h="1685373" w="1261182">
                  <a:moveTo>
                    <a:pt x="19021" y="0"/>
                  </a:moveTo>
                  <a:lnTo>
                    <a:pt x="1242161" y="0"/>
                  </a:lnTo>
                  <a:cubicBezTo>
                    <a:pt x="1252666" y="0"/>
                    <a:pt x="1261182" y="8516"/>
                    <a:pt x="1261182" y="19021"/>
                  </a:cubicBezTo>
                  <a:lnTo>
                    <a:pt x="1261182" y="1666352"/>
                  </a:lnTo>
                  <a:cubicBezTo>
                    <a:pt x="1261182" y="1676857"/>
                    <a:pt x="1252666" y="1685373"/>
                    <a:pt x="1242161" y="1685373"/>
                  </a:cubicBezTo>
                  <a:lnTo>
                    <a:pt x="19021" y="1685373"/>
                  </a:lnTo>
                  <a:cubicBezTo>
                    <a:pt x="13976" y="1685373"/>
                    <a:pt x="9138" y="1683369"/>
                    <a:pt x="5571" y="1679802"/>
                  </a:cubicBezTo>
                  <a:cubicBezTo>
                    <a:pt x="2004" y="1676235"/>
                    <a:pt x="0" y="1671396"/>
                    <a:pt x="0" y="1666352"/>
                  </a:cubicBezTo>
                  <a:lnTo>
                    <a:pt x="0" y="19021"/>
                  </a:lnTo>
                  <a:cubicBezTo>
                    <a:pt x="0" y="8516"/>
                    <a:pt x="8516" y="0"/>
                    <a:pt x="1902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5493924" y="6934200"/>
            <a:ext cx="3467057" cy="4305236"/>
            <a:chOff x="0" y="0"/>
            <a:chExt cx="4622743" cy="5740315"/>
          </a:xfrm>
        </p:grpSpPr>
        <p:sp>
          <p:nvSpPr>
            <p:cNvPr name="Freeform 15" id="15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6" id="1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D1D5D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19" id="19"/>
          <p:cNvGrpSpPr/>
          <p:nvPr/>
        </p:nvGrpSpPr>
        <p:grpSpPr>
          <a:xfrm rot="0">
            <a:off x="-120483" y="-143376"/>
            <a:ext cx="8140533" cy="10878553"/>
            <a:chOff x="0" y="0"/>
            <a:chExt cx="1261182" cy="168537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61182" cy="1685373"/>
            </a:xfrm>
            <a:custGeom>
              <a:avLst/>
              <a:gdLst/>
              <a:ahLst/>
              <a:cxnLst/>
              <a:rect r="r" b="b" t="t" l="l"/>
              <a:pathLst>
                <a:path h="1685373" w="1261182">
                  <a:moveTo>
                    <a:pt x="19021" y="0"/>
                  </a:moveTo>
                  <a:lnTo>
                    <a:pt x="1242161" y="0"/>
                  </a:lnTo>
                  <a:cubicBezTo>
                    <a:pt x="1252666" y="0"/>
                    <a:pt x="1261182" y="8516"/>
                    <a:pt x="1261182" y="19021"/>
                  </a:cubicBezTo>
                  <a:lnTo>
                    <a:pt x="1261182" y="1666352"/>
                  </a:lnTo>
                  <a:cubicBezTo>
                    <a:pt x="1261182" y="1676857"/>
                    <a:pt x="1252666" y="1685373"/>
                    <a:pt x="1242161" y="1685373"/>
                  </a:cubicBezTo>
                  <a:lnTo>
                    <a:pt x="19021" y="1685373"/>
                  </a:lnTo>
                  <a:cubicBezTo>
                    <a:pt x="13976" y="1685373"/>
                    <a:pt x="9138" y="1683369"/>
                    <a:pt x="5571" y="1679802"/>
                  </a:cubicBezTo>
                  <a:cubicBezTo>
                    <a:pt x="2004" y="1676235"/>
                    <a:pt x="0" y="1671396"/>
                    <a:pt x="0" y="1666352"/>
                  </a:cubicBezTo>
                  <a:lnTo>
                    <a:pt x="0" y="19021"/>
                  </a:lnTo>
                  <a:cubicBezTo>
                    <a:pt x="0" y="8516"/>
                    <a:pt x="8516" y="0"/>
                    <a:pt x="19021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391" r="0" b="-39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96400" y="800100"/>
            <a:ext cx="6866887" cy="2701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  <a:spcBef>
                <a:spcPct val="0"/>
              </a:spcBef>
            </a:pPr>
            <a:r>
              <a:rPr lang="en-US" b="true" sz="6999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Feature Extraction and Model Training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296400" y="4286250"/>
            <a:ext cx="5448300" cy="834824"/>
            <a:chOff x="0" y="0"/>
            <a:chExt cx="7264400" cy="111309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7264400" cy="530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9"/>
                </a:lnSpc>
                <a:spcBef>
                  <a:spcPct val="0"/>
                </a:spcBef>
              </a:pPr>
              <a:r>
                <a:rPr lang="en-US" b="true" sz="2574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TF-IDF Vectorization Process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43199"/>
              <a:ext cx="7264400" cy="469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8"/>
                </a:lnSpc>
                <a:spcBef>
                  <a:spcPct val="0"/>
                </a:spcBef>
              </a:pPr>
              <a:r>
                <a:rPr lang="en-US" sz="234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Converts text into numerical data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296400" y="6076950"/>
            <a:ext cx="5448300" cy="834824"/>
            <a:chOff x="0" y="0"/>
            <a:chExt cx="7264400" cy="111309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7264400" cy="530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9"/>
                </a:lnSpc>
                <a:spcBef>
                  <a:spcPct val="0"/>
                </a:spcBef>
              </a:pPr>
              <a:r>
                <a:rPr lang="en-US" b="true" sz="2574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Model Training Techniques Used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643199"/>
              <a:ext cx="7264400" cy="469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8"/>
                </a:lnSpc>
                <a:spcBef>
                  <a:spcPct val="0"/>
                </a:spcBef>
              </a:pPr>
              <a:r>
                <a:rPr lang="en-US" sz="234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Linear SVR and Random Forest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96400" y="7867650"/>
            <a:ext cx="5448300" cy="834824"/>
            <a:chOff x="0" y="0"/>
            <a:chExt cx="7264400" cy="111309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7264400" cy="530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89"/>
                </a:lnSpc>
                <a:spcBef>
                  <a:spcPct val="0"/>
                </a:spcBef>
              </a:pPr>
              <a:r>
                <a:rPr lang="en-US" b="true" sz="2574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Ensemble Method for Robustness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643199"/>
              <a:ext cx="7264400" cy="469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8"/>
                </a:lnSpc>
                <a:spcBef>
                  <a:spcPct val="0"/>
                </a:spcBef>
              </a:pPr>
              <a:r>
                <a:rPr lang="en-US" sz="234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Comparing model performance effectively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282408" y="-295776"/>
            <a:ext cx="8140533" cy="10878553"/>
            <a:chOff x="0" y="0"/>
            <a:chExt cx="1261182" cy="16853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1182" cy="1685373"/>
            </a:xfrm>
            <a:custGeom>
              <a:avLst/>
              <a:gdLst/>
              <a:ahLst/>
              <a:cxnLst/>
              <a:rect r="r" b="b" t="t" l="l"/>
              <a:pathLst>
                <a:path h="1685373" w="1261182">
                  <a:moveTo>
                    <a:pt x="19021" y="0"/>
                  </a:moveTo>
                  <a:lnTo>
                    <a:pt x="1242161" y="0"/>
                  </a:lnTo>
                  <a:cubicBezTo>
                    <a:pt x="1252666" y="0"/>
                    <a:pt x="1261182" y="8516"/>
                    <a:pt x="1261182" y="19021"/>
                  </a:cubicBezTo>
                  <a:lnTo>
                    <a:pt x="1261182" y="1666352"/>
                  </a:lnTo>
                  <a:cubicBezTo>
                    <a:pt x="1261182" y="1676857"/>
                    <a:pt x="1252666" y="1685373"/>
                    <a:pt x="1242161" y="1685373"/>
                  </a:cubicBezTo>
                  <a:lnTo>
                    <a:pt x="19021" y="1685373"/>
                  </a:lnTo>
                  <a:cubicBezTo>
                    <a:pt x="13976" y="1685373"/>
                    <a:pt x="9138" y="1683369"/>
                    <a:pt x="5571" y="1679802"/>
                  </a:cubicBezTo>
                  <a:cubicBezTo>
                    <a:pt x="2004" y="1676235"/>
                    <a:pt x="0" y="1671396"/>
                    <a:pt x="0" y="1666352"/>
                  </a:cubicBezTo>
                  <a:lnTo>
                    <a:pt x="0" y="19021"/>
                  </a:lnTo>
                  <a:cubicBezTo>
                    <a:pt x="0" y="8516"/>
                    <a:pt x="8516" y="0"/>
                    <a:pt x="1902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91" r="0" b="-39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5493924" y="6934200"/>
            <a:ext cx="3467057" cy="4305236"/>
            <a:chOff x="0" y="0"/>
            <a:chExt cx="4622743" cy="5740315"/>
          </a:xfrm>
        </p:grpSpPr>
        <p:sp>
          <p:nvSpPr>
            <p:cNvPr name="Freeform 15" id="15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6" id="1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9CA3A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1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96400" y="800100"/>
            <a:ext cx="6866887" cy="2579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75"/>
              </a:lnSpc>
              <a:spcBef>
                <a:spcPct val="0"/>
              </a:spcBef>
            </a:pPr>
            <a:r>
              <a:rPr lang="en-US" b="true" sz="6675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Hyperparameter Tuning and Evaluation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296400" y="4271962"/>
            <a:ext cx="5448300" cy="863399"/>
            <a:chOff x="0" y="0"/>
            <a:chExt cx="7264400" cy="115119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7264400" cy="571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75"/>
                </a:lnSpc>
                <a:spcBef>
                  <a:spcPct val="0"/>
                </a:spcBef>
              </a:pPr>
              <a:r>
                <a:rPr lang="en-US" b="true" sz="2812" strike="noStrike" u="none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Optimizing Model Performance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84474"/>
              <a:ext cx="7264400" cy="466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00"/>
                </a:lnSpc>
                <a:spcBef>
                  <a:spcPct val="0"/>
                </a:spcBef>
              </a:pPr>
              <a:r>
                <a:rPr lang="en-US" sz="2250" strike="noStrike" u="none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Fine-tuning parameters for accuracy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296400" y="6062662"/>
            <a:ext cx="5448300" cy="863399"/>
            <a:chOff x="0" y="0"/>
            <a:chExt cx="7264400" cy="115119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7264400" cy="571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75"/>
                </a:lnSpc>
                <a:spcBef>
                  <a:spcPct val="0"/>
                </a:spcBef>
              </a:pPr>
              <a:r>
                <a:rPr lang="en-US" b="true" sz="2812" strike="noStrike" u="none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Evaluation Metrics Importance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684474"/>
              <a:ext cx="7264400" cy="466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00"/>
                </a:lnSpc>
                <a:spcBef>
                  <a:spcPct val="0"/>
                </a:spcBef>
              </a:pPr>
              <a:r>
                <a:rPr lang="en-US" sz="2250" strike="noStrike" u="none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Assessing model effectiveness and reliability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96400" y="7853362"/>
            <a:ext cx="5448300" cy="863399"/>
            <a:chOff x="0" y="0"/>
            <a:chExt cx="7264400" cy="115119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0"/>
              <a:ext cx="7264400" cy="571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75"/>
                </a:lnSpc>
                <a:spcBef>
                  <a:spcPct val="0"/>
                </a:spcBef>
              </a:pPr>
              <a:r>
                <a:rPr lang="en-US" b="true" sz="2812" strike="noStrike" u="none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Model Comparison Insights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684474"/>
              <a:ext cx="7264400" cy="466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00"/>
                </a:lnSpc>
                <a:spcBef>
                  <a:spcPct val="0"/>
                </a:spcBef>
              </a:pPr>
              <a:r>
                <a:rPr lang="en-US" sz="2250" strike="noStrike" u="none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Understanding performance across models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282408" y="-295776"/>
            <a:ext cx="8140533" cy="10878553"/>
            <a:chOff x="0" y="0"/>
            <a:chExt cx="1261182" cy="16853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1182" cy="1685373"/>
            </a:xfrm>
            <a:custGeom>
              <a:avLst/>
              <a:gdLst/>
              <a:ahLst/>
              <a:cxnLst/>
              <a:rect r="r" b="b" t="t" l="l"/>
              <a:pathLst>
                <a:path h="1685373" w="1261182">
                  <a:moveTo>
                    <a:pt x="19021" y="0"/>
                  </a:moveTo>
                  <a:lnTo>
                    <a:pt x="1242161" y="0"/>
                  </a:lnTo>
                  <a:cubicBezTo>
                    <a:pt x="1252666" y="0"/>
                    <a:pt x="1261182" y="8516"/>
                    <a:pt x="1261182" y="19021"/>
                  </a:cubicBezTo>
                  <a:lnTo>
                    <a:pt x="1261182" y="1666352"/>
                  </a:lnTo>
                  <a:cubicBezTo>
                    <a:pt x="1261182" y="1676857"/>
                    <a:pt x="1252666" y="1685373"/>
                    <a:pt x="1242161" y="1685373"/>
                  </a:cubicBezTo>
                  <a:lnTo>
                    <a:pt x="19021" y="1685373"/>
                  </a:lnTo>
                  <a:cubicBezTo>
                    <a:pt x="13976" y="1685373"/>
                    <a:pt x="9138" y="1683369"/>
                    <a:pt x="5571" y="1679802"/>
                  </a:cubicBezTo>
                  <a:cubicBezTo>
                    <a:pt x="2004" y="1676235"/>
                    <a:pt x="0" y="1671396"/>
                    <a:pt x="0" y="1666352"/>
                  </a:cubicBezTo>
                  <a:lnTo>
                    <a:pt x="0" y="19021"/>
                  </a:lnTo>
                  <a:cubicBezTo>
                    <a:pt x="0" y="8516"/>
                    <a:pt x="8516" y="0"/>
                    <a:pt x="1902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91" r="0" b="-39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5493924" y="6934200"/>
            <a:ext cx="3467057" cy="4305236"/>
            <a:chOff x="0" y="0"/>
            <a:chExt cx="4622743" cy="5740315"/>
          </a:xfrm>
        </p:grpSpPr>
        <p:sp>
          <p:nvSpPr>
            <p:cNvPr name="Freeform 15" id="15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6" id="1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D1D5D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96400" y="800100"/>
            <a:ext cx="6866887" cy="2701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  <a:spcBef>
                <a:spcPct val="0"/>
              </a:spcBef>
            </a:pPr>
            <a:r>
              <a:rPr lang="en-US" b="true" sz="6999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Prediction Workflow and Persistence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296400" y="4248150"/>
            <a:ext cx="5448300" cy="911024"/>
            <a:chOff x="0" y="0"/>
            <a:chExt cx="7264400" cy="121469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User Input Processing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732099"/>
              <a:ext cx="72644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Text cleaning and vectorization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296400" y="6038850"/>
            <a:ext cx="5448300" cy="911024"/>
            <a:chOff x="0" y="0"/>
            <a:chExt cx="7264400" cy="121469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Model RGB Prediction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732099"/>
              <a:ext cx="72644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Outputting predicted color values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96400" y="7829550"/>
            <a:ext cx="5448300" cy="911024"/>
            <a:chOff x="0" y="0"/>
            <a:chExt cx="7264400" cy="121469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Model Persistence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732099"/>
              <a:ext cx="72644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Saving for future use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282408" y="-295776"/>
            <a:ext cx="8140533" cy="10878553"/>
            <a:chOff x="0" y="0"/>
            <a:chExt cx="1261182" cy="16853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1182" cy="1685373"/>
            </a:xfrm>
            <a:custGeom>
              <a:avLst/>
              <a:gdLst/>
              <a:ahLst/>
              <a:cxnLst/>
              <a:rect r="r" b="b" t="t" l="l"/>
              <a:pathLst>
                <a:path h="1685373" w="1261182">
                  <a:moveTo>
                    <a:pt x="19021" y="0"/>
                  </a:moveTo>
                  <a:lnTo>
                    <a:pt x="1242161" y="0"/>
                  </a:lnTo>
                  <a:cubicBezTo>
                    <a:pt x="1252666" y="0"/>
                    <a:pt x="1261182" y="8516"/>
                    <a:pt x="1261182" y="19021"/>
                  </a:cubicBezTo>
                  <a:lnTo>
                    <a:pt x="1261182" y="1666352"/>
                  </a:lnTo>
                  <a:cubicBezTo>
                    <a:pt x="1261182" y="1676857"/>
                    <a:pt x="1252666" y="1685373"/>
                    <a:pt x="1242161" y="1685373"/>
                  </a:cubicBezTo>
                  <a:lnTo>
                    <a:pt x="19021" y="1685373"/>
                  </a:lnTo>
                  <a:cubicBezTo>
                    <a:pt x="13976" y="1685373"/>
                    <a:pt x="9138" y="1683369"/>
                    <a:pt x="5571" y="1679802"/>
                  </a:cubicBezTo>
                  <a:cubicBezTo>
                    <a:pt x="2004" y="1676235"/>
                    <a:pt x="0" y="1671396"/>
                    <a:pt x="0" y="1666352"/>
                  </a:cubicBezTo>
                  <a:lnTo>
                    <a:pt x="0" y="19021"/>
                  </a:lnTo>
                  <a:cubicBezTo>
                    <a:pt x="0" y="8516"/>
                    <a:pt x="8516" y="0"/>
                    <a:pt x="1902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91" r="0" b="-39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5493924" y="6934200"/>
            <a:ext cx="3467057" cy="4305236"/>
            <a:chOff x="0" y="0"/>
            <a:chExt cx="4622743" cy="5740315"/>
          </a:xfrm>
        </p:grpSpPr>
        <p:sp>
          <p:nvSpPr>
            <p:cNvPr name="Freeform 15" id="15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6" id="1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9CA3A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800100"/>
            <a:ext cx="14077950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</a:pPr>
            <a:r>
              <a:rPr lang="en-US" b="true" sz="6999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Model Performance Overview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4207193"/>
            <a:ext cx="3638550" cy="1872615"/>
            <a:chOff x="0" y="0"/>
            <a:chExt cx="4851400" cy="249682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4851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Linear</a:t>
              </a:r>
              <a:r>
                <a:rPr lang="en-US" b="true" sz="3000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SVR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854075"/>
              <a:ext cx="4851400" cy="1642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²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=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0.7829</a:t>
              </a:r>
            </a:p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MAE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=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27.1867</a:t>
              </a:r>
            </a:p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RMSE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=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34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.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3773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839700" y="4207193"/>
            <a:ext cx="5448300" cy="1872615"/>
            <a:chOff x="0" y="0"/>
            <a:chExt cx="7264400" cy="249682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Random Forest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54075"/>
              <a:ext cx="7264400" cy="1642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 b="true">
                  <a:solidFill>
                    <a:srgbClr val="9CA3A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R² = 0.7417</a:t>
              </a:r>
            </a:p>
            <a:p>
              <a:pPr algn="l">
                <a:lnSpc>
                  <a:spcPts val="3359"/>
                </a:lnSpc>
              </a:pPr>
              <a:r>
                <a:rPr lang="en-US" sz="2400" b="true">
                  <a:solidFill>
                    <a:srgbClr val="9CA3A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MAE = 30.6489</a:t>
              </a:r>
            </a:p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9CA3AF"/>
                  </a:solidFill>
                  <a:latin typeface="HK Grotesk Bold"/>
                  <a:ea typeface="HK Grotesk Bold"/>
                  <a:cs typeface="HK Grotesk Bold"/>
                  <a:sym typeface="HK Grotesk Bold"/>
                </a:rPr>
                <a:t>RMSE = 37.4988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57618" y="-952436"/>
            <a:ext cx="3467057" cy="4305236"/>
            <a:chOff x="0" y="0"/>
            <a:chExt cx="4622743" cy="5740315"/>
          </a:xfrm>
        </p:grpSpPr>
        <p:sp>
          <p:nvSpPr>
            <p:cNvPr name="Freeform 10" id="10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1" id="11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9CA3A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  <p:grpSp>
        <p:nvGrpSpPr>
          <p:cNvPr name="Group 14" id="14"/>
          <p:cNvGrpSpPr/>
          <p:nvPr/>
        </p:nvGrpSpPr>
        <p:grpSpPr>
          <a:xfrm rot="0">
            <a:off x="5812631" y="4207193"/>
            <a:ext cx="6662738" cy="1872615"/>
            <a:chOff x="0" y="0"/>
            <a:chExt cx="8883650" cy="249682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9525"/>
              <a:ext cx="888365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LinearSVR Tuned (Grid Search CV)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854075"/>
              <a:ext cx="8883650" cy="1642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R² = 0.8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03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2</a:t>
              </a:r>
            </a:p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MAE = 2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5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.8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1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6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4</a:t>
              </a:r>
            </a:p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RMSE = 3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2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.73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11 (Best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66750" y="7986712"/>
            <a:ext cx="12853988" cy="1034415"/>
            <a:chOff x="0" y="0"/>
            <a:chExt cx="17138650" cy="1379220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9525"/>
              <a:ext cx="1713865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Result Summary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854075"/>
              <a:ext cx="17138650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tu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n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d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Linea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SVR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g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iv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es be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g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ener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al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i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za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tion and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lowe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or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892088" y="7233241"/>
            <a:ext cx="4010025" cy="1371600"/>
            <a:chOff x="0" y="0"/>
            <a:chExt cx="5346700" cy="182880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"/>
              <a:ext cx="53467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Collaboration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863600"/>
              <a:ext cx="5346700" cy="965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Teamwork enhances creativity in color application.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138988" y="7227883"/>
            <a:ext cx="4010025" cy="1371600"/>
            <a:chOff x="0" y="0"/>
            <a:chExt cx="5346700" cy="18288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53467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Journaling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63600"/>
              <a:ext cx="5346700" cy="965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Mood-driven visuals support mental health awareness.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38288" y="7233241"/>
            <a:ext cx="4010025" cy="1371600"/>
            <a:chOff x="0" y="0"/>
            <a:chExt cx="5346700" cy="182880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53467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Design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863600"/>
              <a:ext cx="5346700" cy="965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Color themes enhance user engagement and interaction.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66750" y="800100"/>
            <a:ext cx="16954500" cy="181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  <a:spcBef>
                <a:spcPct val="0"/>
              </a:spcBef>
            </a:pPr>
            <a:r>
              <a:rPr lang="en-US" b="true" sz="6999" spc="-209" strike="noStrike" u="none">
                <a:solidFill>
                  <a:srgbClr val="F3F4F6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Real-World Applications of NeuroColor Technology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66750" y="3352800"/>
            <a:ext cx="5448300" cy="3581400"/>
            <a:chOff x="0" y="0"/>
            <a:chExt cx="1631088" cy="107218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31088" cy="1072184"/>
            </a:xfrm>
            <a:custGeom>
              <a:avLst/>
              <a:gdLst/>
              <a:ahLst/>
              <a:cxnLst/>
              <a:rect r="r" b="b" t="t" l="l"/>
              <a:pathLst>
                <a:path h="1072184" w="1631088">
                  <a:moveTo>
                    <a:pt x="28420" y="0"/>
                  </a:moveTo>
                  <a:lnTo>
                    <a:pt x="1602669" y="0"/>
                  </a:lnTo>
                  <a:cubicBezTo>
                    <a:pt x="1618365" y="0"/>
                    <a:pt x="1631088" y="12724"/>
                    <a:pt x="1631088" y="28420"/>
                  </a:cubicBezTo>
                  <a:lnTo>
                    <a:pt x="1631088" y="1043764"/>
                  </a:lnTo>
                  <a:cubicBezTo>
                    <a:pt x="1631088" y="1059460"/>
                    <a:pt x="1618365" y="1072184"/>
                    <a:pt x="1602669" y="1072184"/>
                  </a:cubicBezTo>
                  <a:lnTo>
                    <a:pt x="28420" y="1072184"/>
                  </a:lnTo>
                  <a:cubicBezTo>
                    <a:pt x="12724" y="1072184"/>
                    <a:pt x="0" y="1059460"/>
                    <a:pt x="0" y="1043764"/>
                  </a:cubicBezTo>
                  <a:lnTo>
                    <a:pt x="0" y="28420"/>
                  </a:lnTo>
                  <a:cubicBezTo>
                    <a:pt x="0" y="12724"/>
                    <a:pt x="12724" y="0"/>
                    <a:pt x="28420" y="0"/>
                  </a:cubicBezTo>
                  <a:close/>
                </a:path>
              </a:pathLst>
            </a:custGeom>
            <a:blipFill>
              <a:blip r:embed="rId2"/>
              <a:stretch>
                <a:fillRect l="-83" t="0" r="-83" b="0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6419850" y="3352800"/>
            <a:ext cx="5448300" cy="3581400"/>
            <a:chOff x="0" y="0"/>
            <a:chExt cx="1631088" cy="107218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631088" cy="1072184"/>
            </a:xfrm>
            <a:custGeom>
              <a:avLst/>
              <a:gdLst/>
              <a:ahLst/>
              <a:cxnLst/>
              <a:rect r="r" b="b" t="t" l="l"/>
              <a:pathLst>
                <a:path h="1072184" w="1631088">
                  <a:moveTo>
                    <a:pt x="28420" y="0"/>
                  </a:moveTo>
                  <a:lnTo>
                    <a:pt x="1602669" y="0"/>
                  </a:lnTo>
                  <a:cubicBezTo>
                    <a:pt x="1618365" y="0"/>
                    <a:pt x="1631088" y="12724"/>
                    <a:pt x="1631088" y="28420"/>
                  </a:cubicBezTo>
                  <a:lnTo>
                    <a:pt x="1631088" y="1043764"/>
                  </a:lnTo>
                  <a:cubicBezTo>
                    <a:pt x="1631088" y="1059460"/>
                    <a:pt x="1618365" y="1072184"/>
                    <a:pt x="1602669" y="1072184"/>
                  </a:cubicBezTo>
                  <a:lnTo>
                    <a:pt x="28420" y="1072184"/>
                  </a:lnTo>
                  <a:cubicBezTo>
                    <a:pt x="12724" y="1072184"/>
                    <a:pt x="0" y="1059460"/>
                    <a:pt x="0" y="1043764"/>
                  </a:cubicBezTo>
                  <a:lnTo>
                    <a:pt x="0" y="28420"/>
                  </a:lnTo>
                  <a:cubicBezTo>
                    <a:pt x="0" y="12724"/>
                    <a:pt x="12724" y="0"/>
                    <a:pt x="28420" y="0"/>
                  </a:cubicBezTo>
                  <a:close/>
                </a:path>
              </a:pathLst>
            </a:custGeom>
            <a:blipFill>
              <a:blip r:embed="rId3"/>
              <a:stretch>
                <a:fillRect l="-83" t="0" r="-83" b="0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12172950" y="3352800"/>
            <a:ext cx="5448300" cy="3581400"/>
            <a:chOff x="0" y="0"/>
            <a:chExt cx="1631088" cy="107218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31088" cy="1072184"/>
            </a:xfrm>
            <a:custGeom>
              <a:avLst/>
              <a:gdLst/>
              <a:ahLst/>
              <a:cxnLst/>
              <a:rect r="r" b="b" t="t" l="l"/>
              <a:pathLst>
                <a:path h="1072184" w="1631088">
                  <a:moveTo>
                    <a:pt x="28420" y="0"/>
                  </a:moveTo>
                  <a:lnTo>
                    <a:pt x="1602669" y="0"/>
                  </a:lnTo>
                  <a:cubicBezTo>
                    <a:pt x="1618365" y="0"/>
                    <a:pt x="1631088" y="12724"/>
                    <a:pt x="1631088" y="28420"/>
                  </a:cubicBezTo>
                  <a:lnTo>
                    <a:pt x="1631088" y="1043764"/>
                  </a:lnTo>
                  <a:cubicBezTo>
                    <a:pt x="1631088" y="1059460"/>
                    <a:pt x="1618365" y="1072184"/>
                    <a:pt x="1602669" y="1072184"/>
                  </a:cubicBezTo>
                  <a:lnTo>
                    <a:pt x="28420" y="1072184"/>
                  </a:lnTo>
                  <a:cubicBezTo>
                    <a:pt x="12724" y="1072184"/>
                    <a:pt x="0" y="1059460"/>
                    <a:pt x="0" y="1043764"/>
                  </a:cubicBezTo>
                  <a:lnTo>
                    <a:pt x="0" y="28420"/>
                  </a:lnTo>
                  <a:cubicBezTo>
                    <a:pt x="0" y="12724"/>
                    <a:pt x="12724" y="0"/>
                    <a:pt x="28420" y="0"/>
                  </a:cubicBezTo>
                  <a:close/>
                </a:path>
              </a:pathLst>
            </a:custGeom>
            <a:blipFill>
              <a:blip r:embed="rId4"/>
              <a:stretch>
                <a:fillRect l="-83" t="0" r="-83" b="0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1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96400" y="800100"/>
            <a:ext cx="6866887" cy="181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  <a:spcBef>
                <a:spcPct val="0"/>
              </a:spcBef>
            </a:pPr>
            <a:r>
              <a:rPr lang="en-US" b="true" sz="6999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Pseudocode for Workflow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296400" y="4019550"/>
            <a:ext cx="5448300" cy="1368224"/>
            <a:chOff x="0" y="0"/>
            <a:chExt cx="7264400" cy="182429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7264400" cy="122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Data Handling and Preparation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341699"/>
              <a:ext cx="72644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Load and clean dataset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296400" y="6038850"/>
            <a:ext cx="5448300" cy="911024"/>
            <a:chOff x="0" y="0"/>
            <a:chExt cx="7264400" cy="121469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Model Training Process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732099"/>
              <a:ext cx="72644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Train with MultiOutputRegressor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96400" y="7829550"/>
            <a:ext cx="5448300" cy="911024"/>
            <a:chOff x="0" y="0"/>
            <a:chExt cx="7264400" cy="121469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Prediction and Evaluation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732099"/>
              <a:ext cx="72644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Predict RGB values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282408" y="-295776"/>
            <a:ext cx="8140533" cy="10878553"/>
            <a:chOff x="0" y="0"/>
            <a:chExt cx="1261182" cy="16853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1182" cy="1685373"/>
            </a:xfrm>
            <a:custGeom>
              <a:avLst/>
              <a:gdLst/>
              <a:ahLst/>
              <a:cxnLst/>
              <a:rect r="r" b="b" t="t" l="l"/>
              <a:pathLst>
                <a:path h="1685373" w="1261182">
                  <a:moveTo>
                    <a:pt x="19021" y="0"/>
                  </a:moveTo>
                  <a:lnTo>
                    <a:pt x="1242161" y="0"/>
                  </a:lnTo>
                  <a:cubicBezTo>
                    <a:pt x="1252666" y="0"/>
                    <a:pt x="1261182" y="8516"/>
                    <a:pt x="1261182" y="19021"/>
                  </a:cubicBezTo>
                  <a:lnTo>
                    <a:pt x="1261182" y="1666352"/>
                  </a:lnTo>
                  <a:cubicBezTo>
                    <a:pt x="1261182" y="1676857"/>
                    <a:pt x="1252666" y="1685373"/>
                    <a:pt x="1242161" y="1685373"/>
                  </a:cubicBezTo>
                  <a:lnTo>
                    <a:pt x="19021" y="1685373"/>
                  </a:lnTo>
                  <a:cubicBezTo>
                    <a:pt x="13976" y="1685373"/>
                    <a:pt x="9138" y="1683369"/>
                    <a:pt x="5571" y="1679802"/>
                  </a:cubicBezTo>
                  <a:cubicBezTo>
                    <a:pt x="2004" y="1676235"/>
                    <a:pt x="0" y="1671396"/>
                    <a:pt x="0" y="1666352"/>
                  </a:cubicBezTo>
                  <a:lnTo>
                    <a:pt x="0" y="19021"/>
                  </a:lnTo>
                  <a:cubicBezTo>
                    <a:pt x="0" y="8516"/>
                    <a:pt x="8516" y="0"/>
                    <a:pt x="1902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91" r="0" b="-39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5493924" y="6934200"/>
            <a:ext cx="3467057" cy="4305236"/>
            <a:chOff x="0" y="0"/>
            <a:chExt cx="4622743" cy="5740315"/>
          </a:xfrm>
        </p:grpSpPr>
        <p:sp>
          <p:nvSpPr>
            <p:cNvPr name="Freeform 15" id="15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6" id="1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D1D5D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96400" y="800100"/>
            <a:ext cx="7931053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  <a:spcBef>
                <a:spcPct val="0"/>
              </a:spcBef>
            </a:pPr>
            <a:r>
              <a:rPr lang="en-US" b="true" sz="6999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Pipeline Overview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296400" y="2753669"/>
            <a:ext cx="5448300" cy="911024"/>
            <a:chOff x="0" y="0"/>
            <a:chExt cx="7264400" cy="121469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Input Data Processing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732099"/>
              <a:ext cx="72644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Cleansing and structuring data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296400" y="4687988"/>
            <a:ext cx="5448300" cy="911024"/>
            <a:chOff x="0" y="0"/>
            <a:chExt cx="7264400" cy="121469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Model Training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732099"/>
              <a:ext cx="72644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Training Support Vector Regressor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44473" y="6934200"/>
            <a:ext cx="5448300" cy="911024"/>
            <a:chOff x="0" y="0"/>
            <a:chExt cx="7264400" cy="121469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Evaluation Metrics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732099"/>
              <a:ext cx="7264400" cy="48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Assessing model performance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282408" y="-295776"/>
            <a:ext cx="8140533" cy="10878553"/>
            <a:chOff x="0" y="0"/>
            <a:chExt cx="1261182" cy="16853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1182" cy="1685373"/>
            </a:xfrm>
            <a:custGeom>
              <a:avLst/>
              <a:gdLst/>
              <a:ahLst/>
              <a:cxnLst/>
              <a:rect r="r" b="b" t="t" l="l"/>
              <a:pathLst>
                <a:path h="1685373" w="1261182">
                  <a:moveTo>
                    <a:pt x="19021" y="0"/>
                  </a:moveTo>
                  <a:lnTo>
                    <a:pt x="1242161" y="0"/>
                  </a:lnTo>
                  <a:cubicBezTo>
                    <a:pt x="1252666" y="0"/>
                    <a:pt x="1261182" y="8516"/>
                    <a:pt x="1261182" y="19021"/>
                  </a:cubicBezTo>
                  <a:lnTo>
                    <a:pt x="1261182" y="1666352"/>
                  </a:lnTo>
                  <a:cubicBezTo>
                    <a:pt x="1261182" y="1676857"/>
                    <a:pt x="1252666" y="1685373"/>
                    <a:pt x="1242161" y="1685373"/>
                  </a:cubicBezTo>
                  <a:lnTo>
                    <a:pt x="19021" y="1685373"/>
                  </a:lnTo>
                  <a:cubicBezTo>
                    <a:pt x="13976" y="1685373"/>
                    <a:pt x="9138" y="1683369"/>
                    <a:pt x="5571" y="1679802"/>
                  </a:cubicBezTo>
                  <a:cubicBezTo>
                    <a:pt x="2004" y="1676235"/>
                    <a:pt x="0" y="1671396"/>
                    <a:pt x="0" y="1666352"/>
                  </a:cubicBezTo>
                  <a:lnTo>
                    <a:pt x="0" y="19021"/>
                  </a:lnTo>
                  <a:cubicBezTo>
                    <a:pt x="0" y="8516"/>
                    <a:pt x="8516" y="0"/>
                    <a:pt x="1902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91" r="0" b="-39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5493924" y="6934200"/>
            <a:ext cx="3467057" cy="4305236"/>
            <a:chOff x="0" y="0"/>
            <a:chExt cx="4622743" cy="5740315"/>
          </a:xfrm>
        </p:grpSpPr>
        <p:sp>
          <p:nvSpPr>
            <p:cNvPr name="Freeform 15" id="15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6" id="1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9CA3A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6296" y="3202360"/>
            <a:ext cx="6886575" cy="797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10"/>
              </a:lnSpc>
              <a:spcBef>
                <a:spcPct val="0"/>
              </a:spcBef>
            </a:pPr>
            <a:r>
              <a:rPr lang="en-US" b="true" sz="5910" spc="-177">
                <a:solidFill>
                  <a:srgbClr val="F3F4F6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296400" y="-103861"/>
            <a:ext cx="9198063" cy="10494722"/>
            <a:chOff x="0" y="0"/>
            <a:chExt cx="1425021" cy="162590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25021" cy="1625907"/>
            </a:xfrm>
            <a:custGeom>
              <a:avLst/>
              <a:gdLst/>
              <a:ahLst/>
              <a:cxnLst/>
              <a:rect r="r" b="b" t="t" l="l"/>
              <a:pathLst>
                <a:path h="1625907" w="1425021">
                  <a:moveTo>
                    <a:pt x="0" y="0"/>
                  </a:moveTo>
                  <a:lnTo>
                    <a:pt x="1425021" y="0"/>
                  </a:lnTo>
                  <a:lnTo>
                    <a:pt x="1425021" y="1625907"/>
                  </a:lnTo>
                  <a:lnTo>
                    <a:pt x="0" y="1625907"/>
                  </a:lnTo>
                  <a:close/>
                </a:path>
              </a:pathLst>
            </a:custGeom>
            <a:blipFill>
              <a:blip r:embed="rId2"/>
              <a:stretch>
                <a:fillRect l="0" t="-154" r="0" b="-154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7562871" y="6934200"/>
            <a:ext cx="3467057" cy="4305236"/>
            <a:chOff x="0" y="0"/>
            <a:chExt cx="4622743" cy="5740315"/>
          </a:xfrm>
        </p:grpSpPr>
        <p:sp>
          <p:nvSpPr>
            <p:cNvPr name="Freeform 6" id="6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7" id="7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F3F4F6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10" id="10"/>
          <p:cNvSpPr txBox="true"/>
          <p:nvPr/>
        </p:nvSpPr>
        <p:spPr>
          <a:xfrm rot="0">
            <a:off x="676296" y="4792210"/>
            <a:ext cx="6886575" cy="797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10"/>
              </a:lnSpc>
              <a:spcBef>
                <a:spcPct val="0"/>
              </a:spcBef>
            </a:pPr>
            <a:r>
              <a:rPr lang="en-US" b="true" sz="5910" spc="-177">
                <a:solidFill>
                  <a:srgbClr val="F3F4F6"/>
                </a:solidFill>
                <a:latin typeface="Bricolage Grotesque Semi-Bold"/>
                <a:ea typeface="Bricolage Grotesque Semi-Bold"/>
                <a:cs typeface="Bricolage Grotesque Semi-Bold"/>
                <a:sym typeface="Bricolage Grotesque Semi-Bold"/>
              </a:rPr>
              <a:t>Any Questions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1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429875" y="-260311"/>
            <a:ext cx="8517815" cy="10807622"/>
            <a:chOff x="0" y="0"/>
            <a:chExt cx="1747482" cy="22172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47482" cy="2217250"/>
            </a:xfrm>
            <a:custGeom>
              <a:avLst/>
              <a:gdLst/>
              <a:ahLst/>
              <a:cxnLst/>
              <a:rect r="r" b="b" t="t" l="l"/>
              <a:pathLst>
                <a:path h="2217250" w="1747482">
                  <a:moveTo>
                    <a:pt x="18178" y="0"/>
                  </a:moveTo>
                  <a:lnTo>
                    <a:pt x="1729304" y="0"/>
                  </a:lnTo>
                  <a:cubicBezTo>
                    <a:pt x="1739344" y="0"/>
                    <a:pt x="1747482" y="8139"/>
                    <a:pt x="1747482" y="18178"/>
                  </a:cubicBezTo>
                  <a:lnTo>
                    <a:pt x="1747482" y="2199072"/>
                  </a:lnTo>
                  <a:cubicBezTo>
                    <a:pt x="1747482" y="2209112"/>
                    <a:pt x="1739344" y="2217250"/>
                    <a:pt x="1729304" y="2217250"/>
                  </a:cubicBezTo>
                  <a:lnTo>
                    <a:pt x="18178" y="2217250"/>
                  </a:lnTo>
                  <a:cubicBezTo>
                    <a:pt x="8139" y="2217250"/>
                    <a:pt x="0" y="2209112"/>
                    <a:pt x="0" y="2199072"/>
                  </a:cubicBezTo>
                  <a:lnTo>
                    <a:pt x="0" y="18178"/>
                  </a:lnTo>
                  <a:cubicBezTo>
                    <a:pt x="0" y="8139"/>
                    <a:pt x="8139" y="0"/>
                    <a:pt x="18178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59" r="0" b="-359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5441950"/>
            <a:chOff x="0" y="0"/>
            <a:chExt cx="11099800" cy="725593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33350"/>
              <a:ext cx="11099800" cy="36470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999"/>
                </a:lnSpc>
                <a:spcBef>
                  <a:spcPct val="0"/>
                </a:spcBef>
              </a:pPr>
              <a:r>
                <a:rPr lang="en-US" b="true" sz="6999" spc="-209" strike="noStrike" u="none">
                  <a:solidFill>
                    <a:srgbClr val="F3F4F6"/>
                  </a:solidFill>
                  <a:latin typeface="Bricolage Grotesque Semi-Bold"/>
                  <a:ea typeface="Bricolage Grotesque Semi-Bold"/>
                  <a:cs typeface="Bricolage Grotesque Semi-Bold"/>
                  <a:sym typeface="Bricolage Grotesque Semi-Bold"/>
                </a:rPr>
                <a:t>NeuroColor: Transforming Mood Text into Colors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325533"/>
              <a:ext cx="11099800" cy="1930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NeuroColor utilizes advanced machine learning to predict vibrant RGB color outputs based on user-provided mood descriptions, enhancing user experience across digital platforms with intuitive emotion visualizations.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4122208"/>
              <a:ext cx="110998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An innovative AI-based color generation tool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96400" y="800100"/>
            <a:ext cx="6866887" cy="2701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  <a:spcBef>
                <a:spcPct val="0"/>
              </a:spcBef>
            </a:pPr>
            <a:r>
              <a:rPr lang="en-US" b="true" sz="6999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Topic Motivation and Overview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296400" y="4319588"/>
            <a:ext cx="5448300" cy="768149"/>
            <a:chOff x="0" y="0"/>
            <a:chExt cx="7264400" cy="102419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7264400" cy="469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89"/>
                </a:lnSpc>
                <a:spcBef>
                  <a:spcPct val="0"/>
                </a:spcBef>
              </a:pPr>
              <a:r>
                <a:rPr lang="en-US" b="true" sz="2324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Need for Intuitive Mood Visualization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92399"/>
              <a:ext cx="7264400" cy="431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92"/>
                </a:lnSpc>
                <a:spcBef>
                  <a:spcPct val="0"/>
                </a:spcBef>
              </a:pPr>
              <a:r>
                <a:rPr lang="en-US" sz="216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Enhances user experience significantly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296400" y="5934075"/>
            <a:ext cx="5448300" cy="1120574"/>
            <a:chOff x="0" y="0"/>
            <a:chExt cx="7264400" cy="149409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0"/>
              <a:ext cx="7264400" cy="939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89"/>
                </a:lnSpc>
                <a:spcBef>
                  <a:spcPct val="0"/>
                </a:spcBef>
              </a:pPr>
              <a:r>
                <a:rPr lang="en-US" b="true" sz="2324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Importance of Mapping Emotions to Colors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062299"/>
              <a:ext cx="7264400" cy="431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92"/>
                </a:lnSpc>
                <a:spcBef>
                  <a:spcPct val="0"/>
                </a:spcBef>
              </a:pPr>
              <a:r>
                <a:rPr lang="en-US" sz="216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Supports emotional understanding and design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296400" y="7900988"/>
            <a:ext cx="5448300" cy="768149"/>
            <a:chOff x="0" y="0"/>
            <a:chExt cx="7264400" cy="102419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0"/>
              <a:ext cx="7264400" cy="469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789"/>
                </a:lnSpc>
                <a:spcBef>
                  <a:spcPct val="0"/>
                </a:spcBef>
              </a:pPr>
              <a:r>
                <a:rPr lang="en-US" b="true" sz="2324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Preview of the Presentation Content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592399"/>
              <a:ext cx="7264400" cy="431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92"/>
                </a:lnSpc>
                <a:spcBef>
                  <a:spcPct val="0"/>
                </a:spcBef>
              </a:pPr>
              <a:r>
                <a:rPr lang="en-US" sz="216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Exploring AI concepts and applications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282408" y="-295776"/>
            <a:ext cx="8140533" cy="10878553"/>
            <a:chOff x="0" y="0"/>
            <a:chExt cx="1261182" cy="16853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61182" cy="1685373"/>
            </a:xfrm>
            <a:custGeom>
              <a:avLst/>
              <a:gdLst/>
              <a:ahLst/>
              <a:cxnLst/>
              <a:rect r="r" b="b" t="t" l="l"/>
              <a:pathLst>
                <a:path h="1685373" w="1261182">
                  <a:moveTo>
                    <a:pt x="19021" y="0"/>
                  </a:moveTo>
                  <a:lnTo>
                    <a:pt x="1242161" y="0"/>
                  </a:lnTo>
                  <a:cubicBezTo>
                    <a:pt x="1252666" y="0"/>
                    <a:pt x="1261182" y="8516"/>
                    <a:pt x="1261182" y="19021"/>
                  </a:cubicBezTo>
                  <a:lnTo>
                    <a:pt x="1261182" y="1666352"/>
                  </a:lnTo>
                  <a:cubicBezTo>
                    <a:pt x="1261182" y="1676857"/>
                    <a:pt x="1252666" y="1685373"/>
                    <a:pt x="1242161" y="1685373"/>
                  </a:cubicBezTo>
                  <a:lnTo>
                    <a:pt x="19021" y="1685373"/>
                  </a:lnTo>
                  <a:cubicBezTo>
                    <a:pt x="13976" y="1685373"/>
                    <a:pt x="9138" y="1683369"/>
                    <a:pt x="5571" y="1679802"/>
                  </a:cubicBezTo>
                  <a:cubicBezTo>
                    <a:pt x="2004" y="1676235"/>
                    <a:pt x="0" y="1671396"/>
                    <a:pt x="0" y="1666352"/>
                  </a:cubicBezTo>
                  <a:lnTo>
                    <a:pt x="0" y="19021"/>
                  </a:lnTo>
                  <a:cubicBezTo>
                    <a:pt x="0" y="8516"/>
                    <a:pt x="8516" y="0"/>
                    <a:pt x="1902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91" r="0" b="-39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5493924" y="6934200"/>
            <a:ext cx="3467057" cy="4305236"/>
            <a:chOff x="0" y="0"/>
            <a:chExt cx="4622743" cy="5740315"/>
          </a:xfrm>
        </p:grpSpPr>
        <p:sp>
          <p:nvSpPr>
            <p:cNvPr name="Freeform 15" id="15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6" id="16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9CA3A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1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892088" y="7233241"/>
            <a:ext cx="4010025" cy="1733550"/>
            <a:chOff x="0" y="0"/>
            <a:chExt cx="5346700" cy="231140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"/>
              <a:ext cx="53467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Regression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863600"/>
              <a:ext cx="5346700" cy="1447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Support Vector Regressor analyzes high-dimensional data.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138988" y="7227883"/>
            <a:ext cx="4010025" cy="1371600"/>
            <a:chOff x="0" y="0"/>
            <a:chExt cx="5346700" cy="18288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53467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Feature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63600"/>
              <a:ext cx="5346700" cy="965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TF-IDF converts text into numerical vectors.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38288" y="7233241"/>
            <a:ext cx="4010025" cy="1371600"/>
            <a:chOff x="0" y="0"/>
            <a:chExt cx="5346700" cy="182880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53467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Learning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863600"/>
              <a:ext cx="5346700" cy="965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Supervised learning predicts RGB from mood text.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66750" y="800100"/>
            <a:ext cx="16954500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  <a:spcBef>
                <a:spcPct val="0"/>
              </a:spcBef>
            </a:pPr>
            <a:r>
              <a:rPr lang="en-US" b="true" sz="6999" spc="-209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AI Techniques in NeuroColor Project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66750" y="3352800"/>
            <a:ext cx="5448300" cy="3581400"/>
            <a:chOff x="0" y="0"/>
            <a:chExt cx="1631088" cy="107218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31088" cy="1072184"/>
            </a:xfrm>
            <a:custGeom>
              <a:avLst/>
              <a:gdLst/>
              <a:ahLst/>
              <a:cxnLst/>
              <a:rect r="r" b="b" t="t" l="l"/>
              <a:pathLst>
                <a:path h="1072184" w="1631088">
                  <a:moveTo>
                    <a:pt x="28420" y="0"/>
                  </a:moveTo>
                  <a:lnTo>
                    <a:pt x="1602669" y="0"/>
                  </a:lnTo>
                  <a:cubicBezTo>
                    <a:pt x="1618365" y="0"/>
                    <a:pt x="1631088" y="12724"/>
                    <a:pt x="1631088" y="28420"/>
                  </a:cubicBezTo>
                  <a:lnTo>
                    <a:pt x="1631088" y="1043764"/>
                  </a:lnTo>
                  <a:cubicBezTo>
                    <a:pt x="1631088" y="1059460"/>
                    <a:pt x="1618365" y="1072184"/>
                    <a:pt x="1602669" y="1072184"/>
                  </a:cubicBezTo>
                  <a:lnTo>
                    <a:pt x="28420" y="1072184"/>
                  </a:lnTo>
                  <a:cubicBezTo>
                    <a:pt x="12724" y="1072184"/>
                    <a:pt x="0" y="1059460"/>
                    <a:pt x="0" y="1043764"/>
                  </a:cubicBezTo>
                  <a:lnTo>
                    <a:pt x="0" y="28420"/>
                  </a:lnTo>
                  <a:cubicBezTo>
                    <a:pt x="0" y="12724"/>
                    <a:pt x="12724" y="0"/>
                    <a:pt x="28420" y="0"/>
                  </a:cubicBezTo>
                  <a:close/>
                </a:path>
              </a:pathLst>
            </a:custGeom>
            <a:blipFill>
              <a:blip r:embed="rId2"/>
              <a:stretch>
                <a:fillRect l="-83" t="0" r="-83" b="0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6419850" y="3352800"/>
            <a:ext cx="5448300" cy="3581400"/>
            <a:chOff x="0" y="0"/>
            <a:chExt cx="1631088" cy="107218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631088" cy="1072184"/>
            </a:xfrm>
            <a:custGeom>
              <a:avLst/>
              <a:gdLst/>
              <a:ahLst/>
              <a:cxnLst/>
              <a:rect r="r" b="b" t="t" l="l"/>
              <a:pathLst>
                <a:path h="1072184" w="1631088">
                  <a:moveTo>
                    <a:pt x="28420" y="0"/>
                  </a:moveTo>
                  <a:lnTo>
                    <a:pt x="1602669" y="0"/>
                  </a:lnTo>
                  <a:cubicBezTo>
                    <a:pt x="1618365" y="0"/>
                    <a:pt x="1631088" y="12724"/>
                    <a:pt x="1631088" y="28420"/>
                  </a:cubicBezTo>
                  <a:lnTo>
                    <a:pt x="1631088" y="1043764"/>
                  </a:lnTo>
                  <a:cubicBezTo>
                    <a:pt x="1631088" y="1059460"/>
                    <a:pt x="1618365" y="1072184"/>
                    <a:pt x="1602669" y="1072184"/>
                  </a:cubicBezTo>
                  <a:lnTo>
                    <a:pt x="28420" y="1072184"/>
                  </a:lnTo>
                  <a:cubicBezTo>
                    <a:pt x="12724" y="1072184"/>
                    <a:pt x="0" y="1059460"/>
                    <a:pt x="0" y="1043764"/>
                  </a:cubicBezTo>
                  <a:lnTo>
                    <a:pt x="0" y="28420"/>
                  </a:lnTo>
                  <a:cubicBezTo>
                    <a:pt x="0" y="12724"/>
                    <a:pt x="12724" y="0"/>
                    <a:pt x="28420" y="0"/>
                  </a:cubicBezTo>
                  <a:close/>
                </a:path>
              </a:pathLst>
            </a:custGeom>
            <a:blipFill>
              <a:blip r:embed="rId3"/>
              <a:stretch>
                <a:fillRect l="-83" t="0" r="-83" b="0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12172950" y="3352800"/>
            <a:ext cx="5448300" cy="3581400"/>
            <a:chOff x="0" y="0"/>
            <a:chExt cx="1631088" cy="107218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31088" cy="1072184"/>
            </a:xfrm>
            <a:custGeom>
              <a:avLst/>
              <a:gdLst/>
              <a:ahLst/>
              <a:cxnLst/>
              <a:rect r="r" b="b" t="t" l="l"/>
              <a:pathLst>
                <a:path h="1072184" w="1631088">
                  <a:moveTo>
                    <a:pt x="28420" y="0"/>
                  </a:moveTo>
                  <a:lnTo>
                    <a:pt x="1602669" y="0"/>
                  </a:lnTo>
                  <a:cubicBezTo>
                    <a:pt x="1618365" y="0"/>
                    <a:pt x="1631088" y="12724"/>
                    <a:pt x="1631088" y="28420"/>
                  </a:cubicBezTo>
                  <a:lnTo>
                    <a:pt x="1631088" y="1043764"/>
                  </a:lnTo>
                  <a:cubicBezTo>
                    <a:pt x="1631088" y="1059460"/>
                    <a:pt x="1618365" y="1072184"/>
                    <a:pt x="1602669" y="1072184"/>
                  </a:cubicBezTo>
                  <a:lnTo>
                    <a:pt x="28420" y="1072184"/>
                  </a:lnTo>
                  <a:cubicBezTo>
                    <a:pt x="12724" y="1072184"/>
                    <a:pt x="0" y="1059460"/>
                    <a:pt x="0" y="1043764"/>
                  </a:cubicBezTo>
                  <a:lnTo>
                    <a:pt x="0" y="28420"/>
                  </a:lnTo>
                  <a:cubicBezTo>
                    <a:pt x="0" y="12724"/>
                    <a:pt x="12724" y="0"/>
                    <a:pt x="28420" y="0"/>
                  </a:cubicBezTo>
                  <a:close/>
                </a:path>
              </a:pathLst>
            </a:custGeom>
            <a:blipFill>
              <a:blip r:embed="rId4"/>
              <a:stretch>
                <a:fillRect l="-83" t="0" r="-83" b="0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800100"/>
            <a:ext cx="14077950" cy="181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</a:pPr>
            <a:r>
              <a:rPr lang="en-US" b="true" sz="6999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Supervised Learning and Multi-Output Regression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5143500"/>
            <a:ext cx="5448300" cy="2291715"/>
            <a:chOff x="0" y="0"/>
            <a:chExt cx="7264400" cy="305562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Regression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854075"/>
              <a:ext cx="7264400" cy="2201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Regression is essential for predicting RGB values from labeled mood-color pairs, allowing for accurate color representation.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419850" y="5142230"/>
            <a:ext cx="5448300" cy="2291715"/>
            <a:chOff x="0" y="0"/>
            <a:chExt cx="7264400" cy="305562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Multi-Output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54075"/>
              <a:ext cx="7264400" cy="2201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Multi-output regression predicts R, G, and B values simultaneously, enhancing the efficiency of the color generation process.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57618" y="-952436"/>
            <a:ext cx="3467057" cy="4305236"/>
            <a:chOff x="0" y="0"/>
            <a:chExt cx="4622743" cy="5740315"/>
          </a:xfrm>
        </p:grpSpPr>
        <p:sp>
          <p:nvSpPr>
            <p:cNvPr name="Freeform 10" id="10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1" id="11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9CA3A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800100"/>
            <a:ext cx="14077950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</a:pPr>
            <a:r>
              <a:rPr lang="en-US" b="true" sz="6999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TF-IDF Feature Extraction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5143500"/>
            <a:ext cx="5448300" cy="1872615"/>
            <a:chOff x="0" y="0"/>
            <a:chExt cx="7264400" cy="249682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Text Cleaning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854075"/>
              <a:ext cx="7264400" cy="1642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Cleaning text involves converting to lowercase and removing punctuation to standardize inputs for analysis.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419850" y="5142230"/>
            <a:ext cx="5448300" cy="1872615"/>
            <a:chOff x="0" y="0"/>
            <a:chExt cx="7264400" cy="249682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F3F4F6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Vectorization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54075"/>
              <a:ext cx="7264400" cy="1642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F3F4F6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TF-IDF vectorization transforms mood text into numerical vectors, emphasizing significant words for better predictions.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57618" y="-952436"/>
            <a:ext cx="3467057" cy="4305236"/>
            <a:chOff x="0" y="0"/>
            <a:chExt cx="4622743" cy="5740315"/>
          </a:xfrm>
        </p:grpSpPr>
        <p:sp>
          <p:nvSpPr>
            <p:cNvPr name="Freeform 10" id="10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1" id="11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D1D5D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29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800100"/>
            <a:ext cx="14077950" cy="181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</a:pPr>
            <a:r>
              <a:rPr lang="en-US" b="true" sz="6999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Linear</a:t>
            </a:r>
            <a:r>
              <a:rPr lang="en-US" b="true" sz="6999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SVR and Random Forest Regression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66750" y="5143500"/>
            <a:ext cx="5448300" cy="2291715"/>
            <a:chOff x="0" y="0"/>
            <a:chExt cx="7264400" cy="305562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LinearSVR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854075"/>
              <a:ext cx="7264400" cy="2201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Linear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SVR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fit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s a linear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hyp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pla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ne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(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l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inear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regressi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o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n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fun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c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tion) th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at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b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st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pre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dicts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c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o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ntinu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o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us values by min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im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izing 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a reg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ula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iz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d ε-in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s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en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si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tive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 e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rror</a:t>
              </a: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.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419850" y="5142230"/>
            <a:ext cx="5448300" cy="2291715"/>
            <a:chOff x="0" y="0"/>
            <a:chExt cx="7264400" cy="305562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7264400" cy="619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0"/>
                </a:lnSpc>
                <a:spcBef>
                  <a:spcPct val="0"/>
                </a:spcBef>
              </a:pPr>
              <a:r>
                <a:rPr lang="en-US" b="true" sz="3000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Random Forest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54075"/>
              <a:ext cx="7264400" cy="2201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trike="noStrike" u="none">
                  <a:solidFill>
                    <a:srgbClr val="9CA3AF"/>
                  </a:solidFill>
                  <a:latin typeface="HK Grotesk"/>
                  <a:ea typeface="HK Grotesk"/>
                  <a:cs typeface="HK Grotesk"/>
                  <a:sym typeface="HK Grotesk"/>
                </a:rPr>
                <a:t>Random Forest regression combines multiple decision trees to improve prediction accuracy and reduce overfitting.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57618" y="-952436"/>
            <a:ext cx="3467057" cy="4305236"/>
            <a:chOff x="0" y="0"/>
            <a:chExt cx="4622743" cy="5740315"/>
          </a:xfrm>
        </p:grpSpPr>
        <p:sp>
          <p:nvSpPr>
            <p:cNvPr name="Freeform 10" id="10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1" id="11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9CA3AF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1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429875" y="-260311"/>
            <a:ext cx="8517815" cy="10807622"/>
            <a:chOff x="0" y="0"/>
            <a:chExt cx="1747482" cy="22172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47482" cy="2217250"/>
            </a:xfrm>
            <a:custGeom>
              <a:avLst/>
              <a:gdLst/>
              <a:ahLst/>
              <a:cxnLst/>
              <a:rect r="r" b="b" t="t" l="l"/>
              <a:pathLst>
                <a:path h="2217250" w="1747482">
                  <a:moveTo>
                    <a:pt x="18178" y="0"/>
                  </a:moveTo>
                  <a:lnTo>
                    <a:pt x="1729304" y="0"/>
                  </a:lnTo>
                  <a:cubicBezTo>
                    <a:pt x="1739344" y="0"/>
                    <a:pt x="1747482" y="8139"/>
                    <a:pt x="1747482" y="18178"/>
                  </a:cubicBezTo>
                  <a:lnTo>
                    <a:pt x="1747482" y="2199072"/>
                  </a:lnTo>
                  <a:cubicBezTo>
                    <a:pt x="1747482" y="2209112"/>
                    <a:pt x="1739344" y="2217250"/>
                    <a:pt x="1729304" y="2217250"/>
                  </a:cubicBezTo>
                  <a:lnTo>
                    <a:pt x="18178" y="2217250"/>
                  </a:lnTo>
                  <a:cubicBezTo>
                    <a:pt x="8139" y="2217250"/>
                    <a:pt x="0" y="2209112"/>
                    <a:pt x="0" y="2199072"/>
                  </a:cubicBezTo>
                  <a:lnTo>
                    <a:pt x="0" y="18178"/>
                  </a:lnTo>
                  <a:cubicBezTo>
                    <a:pt x="0" y="8139"/>
                    <a:pt x="8139" y="0"/>
                    <a:pt x="18178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59" r="0" b="-359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8324850" cy="5682932"/>
            <a:chOff x="0" y="0"/>
            <a:chExt cx="11099800" cy="757724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23825"/>
              <a:ext cx="11099800" cy="34952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737"/>
                </a:lnSpc>
                <a:spcBef>
                  <a:spcPct val="0"/>
                </a:spcBef>
              </a:pPr>
              <a:r>
                <a:rPr lang="en-US" b="true" sz="6737" spc="-202" strike="noStrike" u="none">
                  <a:solidFill>
                    <a:srgbClr val="F3F4F6"/>
                  </a:solidFill>
                  <a:latin typeface="Bricolage Grotesque Semi-Bold"/>
                  <a:ea typeface="Bricolage Grotesque Semi-Bold"/>
                  <a:cs typeface="Bricolage Grotesque Semi-Bold"/>
                  <a:sym typeface="Bricolage Grotesque Semi-Bold"/>
                </a:rPr>
                <a:t>Research Evidence Linking Color to Emotion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697643"/>
              <a:ext cx="11099800" cy="1879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8"/>
                </a:lnSpc>
                <a:spcBef>
                  <a:spcPct val="0"/>
                </a:spcBef>
              </a:pPr>
              <a:r>
                <a:rPr lang="en-US" sz="2340" strike="noStrike" u="none">
                  <a:solidFill>
                    <a:srgbClr val="D1D5DB"/>
                  </a:solidFill>
                  <a:latin typeface="HK Grotesk"/>
                  <a:ea typeface="HK Grotesk"/>
                  <a:cs typeface="HK Grotesk"/>
                  <a:sym typeface="HK Grotesk"/>
                </a:rPr>
                <a:t>Numerous studies, including Kaya &amp; Epps (2004), demonstrate strong measurable links between colors and emotions, highlighting the significance of understanding these associations in affective computing applications.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960918"/>
              <a:ext cx="11099800" cy="1152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42"/>
                </a:lnSpc>
                <a:spcBef>
                  <a:spcPct val="0"/>
                </a:spcBef>
              </a:pPr>
              <a:r>
                <a:rPr lang="en-US" b="true" sz="2868" strike="noStrike" u="none">
                  <a:solidFill>
                    <a:srgbClr val="9CA3AF"/>
                  </a:solidFill>
                  <a:latin typeface="Bricolage Grotesque Bold"/>
                  <a:ea typeface="Bricolage Grotesque Bold"/>
                  <a:cs typeface="Bricolage Grotesque Bold"/>
                  <a:sym typeface="Bricolage Grotesque Bold"/>
                </a:rPr>
                <a:t>Academic Studies on Color-Emotion Associations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696346" y="6934200"/>
            <a:ext cx="3467057" cy="4305236"/>
            <a:chOff x="0" y="0"/>
            <a:chExt cx="4622743" cy="5740315"/>
          </a:xfrm>
        </p:grpSpPr>
        <p:sp>
          <p:nvSpPr>
            <p:cNvPr name="Freeform 9" id="9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0" id="10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D1D5D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741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296400" y="800100"/>
            <a:ext cx="6866887" cy="181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  <a:spcBef>
                <a:spcPct val="0"/>
              </a:spcBef>
            </a:pPr>
            <a:r>
              <a:rPr lang="en-US" b="true" sz="6999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Reason for Selection Topic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629650" y="3013075"/>
            <a:ext cx="899160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62"/>
              </a:lnSpc>
              <a:spcBef>
                <a:spcPct val="0"/>
              </a:spcBef>
            </a:pPr>
            <a:r>
              <a:rPr lang="en-US" b="true" sz="2718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Color choic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is importan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in UI/UX, br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an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d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ing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, design,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a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rt, but begi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ners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st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r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ugg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 selec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tin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g right mood color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282408" y="-295776"/>
            <a:ext cx="8140533" cy="10878553"/>
            <a:chOff x="0" y="0"/>
            <a:chExt cx="1261182" cy="168537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61182" cy="1685373"/>
            </a:xfrm>
            <a:custGeom>
              <a:avLst/>
              <a:gdLst/>
              <a:ahLst/>
              <a:cxnLst/>
              <a:rect r="r" b="b" t="t" l="l"/>
              <a:pathLst>
                <a:path h="1685373" w="1261182">
                  <a:moveTo>
                    <a:pt x="19021" y="0"/>
                  </a:moveTo>
                  <a:lnTo>
                    <a:pt x="1242161" y="0"/>
                  </a:lnTo>
                  <a:cubicBezTo>
                    <a:pt x="1252666" y="0"/>
                    <a:pt x="1261182" y="8516"/>
                    <a:pt x="1261182" y="19021"/>
                  </a:cubicBezTo>
                  <a:lnTo>
                    <a:pt x="1261182" y="1666352"/>
                  </a:lnTo>
                  <a:cubicBezTo>
                    <a:pt x="1261182" y="1676857"/>
                    <a:pt x="1252666" y="1685373"/>
                    <a:pt x="1242161" y="1685373"/>
                  </a:cubicBezTo>
                  <a:lnTo>
                    <a:pt x="19021" y="1685373"/>
                  </a:lnTo>
                  <a:cubicBezTo>
                    <a:pt x="13976" y="1685373"/>
                    <a:pt x="9138" y="1683369"/>
                    <a:pt x="5571" y="1679802"/>
                  </a:cubicBezTo>
                  <a:cubicBezTo>
                    <a:pt x="2004" y="1676235"/>
                    <a:pt x="0" y="1671396"/>
                    <a:pt x="0" y="1666352"/>
                  </a:cubicBezTo>
                  <a:lnTo>
                    <a:pt x="0" y="19021"/>
                  </a:lnTo>
                  <a:cubicBezTo>
                    <a:pt x="0" y="8516"/>
                    <a:pt x="8516" y="0"/>
                    <a:pt x="1902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91" r="0" b="-391"/>
              </a:stretch>
            </a:blipFill>
            <a:ln w="19050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5493924" y="6934200"/>
            <a:ext cx="3467057" cy="4305236"/>
            <a:chOff x="0" y="0"/>
            <a:chExt cx="4622743" cy="5740315"/>
          </a:xfrm>
        </p:grpSpPr>
        <p:sp>
          <p:nvSpPr>
            <p:cNvPr name="Freeform 7" id="7"/>
            <p:cNvSpPr/>
            <p:nvPr/>
          </p:nvSpPr>
          <p:spPr>
            <a:xfrm flipH="false" flipV="false" rot="-2700000">
              <a:off x="-124706" y="1478676"/>
              <a:ext cx="4872155" cy="1665391"/>
            </a:xfrm>
            <a:custGeom>
              <a:avLst/>
              <a:gdLst/>
              <a:ahLst/>
              <a:cxnLst/>
              <a:rect r="r" b="b" t="t" l="l"/>
              <a:pathLst>
                <a:path h="1665391" w="4872155">
                  <a:moveTo>
                    <a:pt x="0" y="0"/>
                  </a:moveTo>
                  <a:lnTo>
                    <a:pt x="4872155" y="0"/>
                  </a:lnTo>
                  <a:lnTo>
                    <a:pt x="4872155" y="1665391"/>
                  </a:lnTo>
                  <a:lnTo>
                    <a:pt x="0" y="166539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8" id="8"/>
            <p:cNvGrpSpPr/>
            <p:nvPr/>
          </p:nvGrpSpPr>
          <p:grpSpPr>
            <a:xfrm rot="8100000">
              <a:off x="-106337" y="2577879"/>
              <a:ext cx="4835418" cy="1702128"/>
              <a:chOff x="0" y="0"/>
              <a:chExt cx="954623" cy="336039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954623" cy="336039"/>
              </a:xfrm>
              <a:custGeom>
                <a:avLst/>
                <a:gdLst/>
                <a:ahLst/>
                <a:cxnLst/>
                <a:rect r="r" b="b" t="t" l="l"/>
                <a:pathLst>
                  <a:path h="336039" w="954623">
                    <a:moveTo>
                      <a:pt x="751423" y="0"/>
                    </a:moveTo>
                    <a:cubicBezTo>
                      <a:pt x="863647" y="0"/>
                      <a:pt x="954623" y="75225"/>
                      <a:pt x="954623" y="168020"/>
                    </a:cubicBezTo>
                    <a:cubicBezTo>
                      <a:pt x="954623" y="260814"/>
                      <a:pt x="863647" y="336039"/>
                      <a:pt x="751423" y="336039"/>
                    </a:cubicBezTo>
                    <a:lnTo>
                      <a:pt x="203200" y="336039"/>
                    </a:lnTo>
                    <a:cubicBezTo>
                      <a:pt x="90976" y="336039"/>
                      <a:pt x="0" y="260814"/>
                      <a:pt x="0" y="168020"/>
                    </a:cubicBezTo>
                    <a:cubicBezTo>
                      <a:pt x="0" y="75225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D1D5DB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19050"/>
                <a:ext cx="954623" cy="355089"/>
              </a:xfrm>
              <a:prstGeom prst="rect">
                <a:avLst/>
              </a:prstGeom>
            </p:spPr>
            <p:txBody>
              <a:bodyPr anchor="ctr" rtlCol="false" tIns="18752" lIns="18752" bIns="18752" rIns="18752"/>
              <a:lstStyle/>
              <a:p>
                <a:pPr algn="ctr" marL="0" indent="0" lvl="0">
                  <a:lnSpc>
                    <a:spcPts val="755"/>
                  </a:lnSpc>
                  <a:spcBef>
                    <a:spcPct val="0"/>
                  </a:spcBef>
                </a:pPr>
              </a:p>
            </p:txBody>
          </p:sp>
        </p:grpSp>
      </p:grpSp>
      <p:sp>
        <p:nvSpPr>
          <p:cNvPr name="TextBox 11" id="11"/>
          <p:cNvSpPr txBox="true"/>
          <p:nvPr/>
        </p:nvSpPr>
        <p:spPr>
          <a:xfrm rot="0">
            <a:off x="8629650" y="4365625"/>
            <a:ext cx="899160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62"/>
              </a:lnSpc>
              <a:spcBef>
                <a:spcPct val="0"/>
              </a:spcBef>
            </a:pPr>
            <a:r>
              <a:rPr lang="en-US" b="true" sz="2718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 mood-to-color tool can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s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ave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im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and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g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ve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fast suggestio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629650" y="5584825"/>
            <a:ext cx="899160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62"/>
              </a:lnSpc>
              <a:spcBef>
                <a:spcPct val="0"/>
              </a:spcBef>
            </a:pPr>
            <a:r>
              <a:rPr lang="en-US" b="true" sz="2718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It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is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 s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imp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le bu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pr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ti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cal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 idea t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ha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com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bines NLP + reg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r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es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ion i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o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ne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pr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o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ject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29650" y="6804025"/>
            <a:ext cx="899160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62"/>
              </a:lnSpc>
              <a:spcBef>
                <a:spcPct val="0"/>
              </a:spcBef>
            </a:pPr>
            <a:r>
              <a:rPr lang="en-US" b="true" sz="2718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It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is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 s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imp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le bu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pr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ti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cal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A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 idea t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ha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t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com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bines NLP + reg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r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es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s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ion i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o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ne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 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pr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o</a:t>
            </a:r>
            <a:r>
              <a:rPr lang="en-US" b="true" sz="2718" strike="noStrike" u="none">
                <a:solidFill>
                  <a:srgbClr val="F3F4F6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ject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NeuroColor: AI-Based Color Generation</dc:description>
  <dc:identifier>DAG_CLgxB3Y</dc:identifier>
  <dcterms:modified xsi:type="dcterms:W3CDTF">2011-08-01T06:04:30Z</dcterms:modified>
  <cp:revision>1</cp:revision>
  <dc:title>Presentation - NeuroColor: AI-Based Color Generation</dc:title>
</cp:coreProperties>
</file>

<file path=docProps/thumbnail.jpeg>
</file>